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22"/>
  </p:notesMasterIdLst>
  <p:sldIdLst>
    <p:sldId id="273" r:id="rId5"/>
    <p:sldId id="300" r:id="rId6"/>
    <p:sldId id="302" r:id="rId7"/>
    <p:sldId id="301" r:id="rId8"/>
    <p:sldId id="303" r:id="rId9"/>
    <p:sldId id="305" r:id="rId10"/>
    <p:sldId id="307" r:id="rId11"/>
    <p:sldId id="306" r:id="rId12"/>
    <p:sldId id="296" r:id="rId13"/>
    <p:sldId id="274" r:id="rId14"/>
    <p:sldId id="276" r:id="rId15"/>
    <p:sldId id="280" r:id="rId16"/>
    <p:sldId id="286" r:id="rId17"/>
    <p:sldId id="281" r:id="rId18"/>
    <p:sldId id="288" r:id="rId19"/>
    <p:sldId id="289" r:id="rId20"/>
    <p:sldId id="290" r:id="rId21"/>
  </p:sldIdLst>
  <p:sldSz cx="14630400" cy="8229600"/>
  <p:notesSz cx="8229600" cy="146304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06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96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2556512"/>
            <a:ext cx="12435840" cy="176403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4154C7-07D9-6A45-B466-9F8971316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C3FD-5A44-D349-A563-D2B9AF39A039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656733-D02E-3943-8D34-2CD51567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6B1F2-1FC8-264A-8C56-E36D1C8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74C2C-9860-0A42-B33A-8C64D94E0220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70902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107B97-A4ED-6842-90A5-82C2FECA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FEF8D-EF12-BB46-942A-F8FBD37551CB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97E3AB-3D93-4F4E-B5F2-4DA6DE7A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0EF344-8BAF-024F-AA3E-426DBF4B2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0926-1030-6F45-A09E-41A4482577C9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80747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F601E3-AE94-324C-84C3-8C4F3590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FB964-74EC-3A43-89DE-F34A652A9CA0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E3C99-6D1E-9749-9660-B4A37731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53F2D8-EBAE-9F49-93D7-C611AF7D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7B489-F2B3-7745-93F1-04E1573B9951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33603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31520" y="1920242"/>
            <a:ext cx="6461760" cy="5431156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437120" y="1920242"/>
            <a:ext cx="6461760" cy="5431156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1B58FB5-8768-7E48-9F7B-D2662B36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F34EC-1D54-9443-B73D-81521D3626A2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17D4B976-8A79-6D40-8891-C7CE707D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0449ADB-3D48-9E4B-B68D-045FD430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0D362-9C32-6E4A-BEF1-FE7361B8B07F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7994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1521" y="1842136"/>
            <a:ext cx="6464300" cy="76771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31521" y="2609850"/>
            <a:ext cx="6464300" cy="4741546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7432042" y="1842136"/>
            <a:ext cx="6466840" cy="76771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7432042" y="2609850"/>
            <a:ext cx="6466840" cy="4741546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66AA6123-9651-804B-9A26-A59F9478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0E3-2539-AC44-9F91-BF41C522B3AC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F0CB3D01-0AC9-8B4F-BA02-43D060CF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464BF895-686B-6249-ACC3-C6AAA138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BD68C-A3E5-E246-8908-5EDD123E85B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436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65170ACD-4555-0C49-B67D-1FA008A3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D3FE-0961-5346-BADD-0356F5E73352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400D521C-269B-7D41-9C77-6E456399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EB343155-DFBD-9B4E-B1E6-AE0DF9CB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383ED-BEBB-F249-B0AD-51FC2D88921D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80535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EFB0FFA4-235B-0A44-AEF6-7F1C59ECD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6CFB0-FC6F-0B44-90A8-0E0869B8D916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7C889723-D350-1D4E-B918-2592F2949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0BC5B4EF-5B41-5843-B3A0-BE1FA1F9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818E1-6589-F149-8F16-42DC2FE121A4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01216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31521" y="1722122"/>
            <a:ext cx="4813301" cy="5629276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9B05B026-B1F9-1648-829C-400A3BB9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C55A0-016D-3F47-860E-645172FC6AE6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569B98B2-2522-AA4E-8BC4-F2BB6390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7668F1F-B9EB-C841-808D-8FB310F31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55792-E887-D146-A693-107CB779D597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062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67660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867660" y="735330"/>
            <a:ext cx="8778240" cy="4937760"/>
          </a:xfr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867660" y="6440806"/>
            <a:ext cx="8778240" cy="965834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591B609B-F88C-6849-AFDA-91D5DA0D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19C84-9196-224B-B5CC-BC1049CBB98F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A5E6A84F-7C41-9D43-A5F9-882BA013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EED40180-6624-B141-8E27-EA9E86EC2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052EC-6095-CE45-9C37-C75B1373A14D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24548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38AD3D-D2B0-A442-B3B1-12A34309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33A5C-BBB9-0C42-94D0-C1EB8BB9195C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54F3A2-8144-754E-BA57-7456BF46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8AB6B-AC1E-F34F-ADEE-602C58E9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FC5EF-2CA0-B44A-B304-CB0FD658EED6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181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607040" y="329567"/>
            <a:ext cx="3291840" cy="7021830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731520" y="329567"/>
            <a:ext cx="9631680" cy="7021830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112DFD-284E-B344-88CB-CEBBA3E5E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9E851-5593-2843-B3E0-6246AA5EDECA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BD8F86-B47B-9E42-BD27-7DD16C07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7A5C60-801C-C54C-A056-F1B86D0F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7B8A-AC7B-7A42-994C-D22B437CC4DF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30283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12022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EE26626A-5CDE-4147-BE41-68696151CF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31520" y="329566"/>
            <a:ext cx="13167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 para editar título</a:t>
            </a:r>
            <a:endParaRPr lang="es-ES" altLang="es-ES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0559B53F-A0AB-FD40-9E8C-C0EBE7FEAC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520" y="1920240"/>
            <a:ext cx="13167360" cy="543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  <a:endParaRPr lang="es-ES" alt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95D5C8-A4D0-F247-BAD7-730C686AA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4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8648EF9-E764-F749-8A0A-6E6192B59798}" type="datetimeFigureOut">
              <a:rPr lang="es-ES_tradnl" altLang="es-ES"/>
              <a:pPr>
                <a:defRPr/>
              </a:pPr>
              <a:t>05/05/2025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AB2E11-E746-C54F-B1C8-5628FF600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44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68406E-CD6C-C34E-B9D9-C733D21E1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4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488864C-2E57-A745-B31D-3FE09A16A066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74399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83" r:id="rId12"/>
  </p:sldLayoutIdLst>
  <p:txStyles>
    <p:titleStyle>
      <a:lvl1pPr algn="ctr" defTabSz="548640" rtl="0" eaLnBrk="0" fontAlgn="base" hangingPunct="0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54864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09728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64592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19456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11480" indent="-41148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891540" indent="-34290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6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37160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92024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46888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psol.com/es/energia-futuro/personas/profesiones-del-futuro/index.cshtml?utm_source=chatgpt.com" TargetMode="External"/><Relationship Id="rId4" Type="http://schemas.openxmlformats.org/officeDocument/2006/relationships/hyperlink" Target="https://www.forbes.com.ec/columnistas/agricultura-profesion-futuro-sostenible-n48693?utm_source=chatgpt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5C41AC28-5814-C84B-A646-C59141FF0378}"/>
              </a:ext>
            </a:extLst>
          </p:cNvPr>
          <p:cNvSpPr/>
          <p:nvPr/>
        </p:nvSpPr>
        <p:spPr>
          <a:xfrm>
            <a:off x="2423681" y="4447793"/>
            <a:ext cx="7005347" cy="1502976"/>
          </a:xfrm>
          <a:prstGeom prst="rect">
            <a:avLst/>
          </a:prstGeom>
          <a:noFill/>
          <a:ln>
            <a:noFill/>
          </a:ln>
        </p:spPr>
        <p:txBody>
          <a:bodyPr wrap="square" lIns="109728" tIns="54864" rIns="109728" bIns="54864" numCol="1" spcCol="457200">
            <a:spAutoFit/>
          </a:bodyPr>
          <a:lstStyle/>
          <a:p>
            <a:pPr>
              <a:lnSpc>
                <a:spcPts val="5550"/>
              </a:lnSpc>
            </a:pPr>
            <a:r>
              <a:rPr lang="es-EC" sz="4000" dirty="0">
                <a:solidFill>
                  <a:schemeClr val="bg1"/>
                </a:solidFill>
              </a:rPr>
              <a:t>“Tu futuro no se gradúa: se forma, se adapta, evoluciona”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5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0"/>
          <p:cNvSpPr/>
          <p:nvPr/>
        </p:nvSpPr>
        <p:spPr>
          <a:xfrm>
            <a:off x="2077840" y="83117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El nuevo profesional no se gradúa, se reinventa</a:t>
            </a:r>
            <a:endParaRPr lang="en-US" sz="4450" dirty="0"/>
          </a:p>
        </p:txBody>
      </p:sp>
      <p:sp>
        <p:nvSpPr>
          <p:cNvPr id="18" name="Text 1"/>
          <p:cNvSpPr/>
          <p:nvPr/>
        </p:nvSpPr>
        <p:spPr>
          <a:xfrm>
            <a:off x="2077839" y="263568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"Estamos </a:t>
            </a:r>
            <a:r>
              <a:rPr lang="en-US" sz="17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aquí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por lo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que ya son… </a:t>
            </a:r>
            <a:r>
              <a:rPr lang="en-US" sz="17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pero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somos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capaces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de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dimensionar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, hasta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donde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pueden llegar a ser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.</a:t>
            </a:r>
            <a:endParaRPr lang="en-US" sz="1750" dirty="0"/>
          </a:p>
        </p:txBody>
      </p:sp>
      <p:sp>
        <p:nvSpPr>
          <p:cNvPr id="20" name="Text 3"/>
          <p:cNvSpPr/>
          <p:nvPr/>
        </p:nvSpPr>
        <p:spPr>
          <a:xfrm>
            <a:off x="2077838" y="356221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Invitación a mirar más allá del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título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.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¿qué vas a aprender después de recibirlo?</a:t>
            </a:r>
            <a:endParaRPr lang="en-US" sz="1750" dirty="0"/>
          </a:p>
        </p:txBody>
      </p:sp>
      <p:sp>
        <p:nvSpPr>
          <p:cNvPr id="21" name="Text 4"/>
          <p:cNvSpPr/>
          <p:nvPr/>
        </p:nvSpPr>
        <p:spPr>
          <a:xfrm>
            <a:off x="2077837" y="448874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En un mundo que cambia, quien deja de aprender… se desconecta.</a:t>
            </a:r>
            <a:endParaRPr lang="en-US" sz="175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208" y="1808141"/>
            <a:ext cx="3819729" cy="508756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75" y="5275094"/>
            <a:ext cx="4300081" cy="207276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02" y="5348820"/>
            <a:ext cx="2061655" cy="20287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68" y="5326817"/>
            <a:ext cx="1880072" cy="202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0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2078685" y="734316"/>
            <a:ext cx="12185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Tendencias: </a:t>
            </a:r>
            <a:r>
              <a:rPr lang="en-US" sz="445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Profesiones</a:t>
            </a:r>
            <a:r>
              <a:rPr lang="en-US" sz="445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del </a:t>
            </a:r>
            <a:r>
              <a:rPr lang="en-US" sz="445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Futuro</a:t>
            </a:r>
            <a:endParaRPr lang="en-US" sz="4450" dirty="0"/>
          </a:p>
        </p:txBody>
      </p:sp>
      <p:pic>
        <p:nvPicPr>
          <p:cNvPr id="1026" name="Picture 2" descr="Imagen de sal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427" y="1909971"/>
            <a:ext cx="9174315" cy="389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127516" y="6096592"/>
            <a:ext cx="10952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/>
              <a:t>Fuentes:</a:t>
            </a:r>
            <a:endParaRPr lang="es-MX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/>
              <a:t>UNIR Ecuador: "Las 15 carreras universitarias con más futuro en Ecuador" </a:t>
            </a:r>
            <a:r>
              <a:rPr lang="es-MX" sz="1400" dirty="0" smtClean="0"/>
              <a:t>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 smtClean="0"/>
              <a:t>Forbes </a:t>
            </a:r>
            <a:r>
              <a:rPr lang="es-MX" sz="1400" dirty="0"/>
              <a:t>Ecuador: "Agricultura: profesión de un futuro sostenible" ​</a:t>
            </a:r>
            <a:r>
              <a:rPr lang="es-MX" sz="1400" dirty="0">
                <a:hlinkClick r:id="rId4"/>
              </a:rPr>
              <a:t>Forbes Ecuador</a:t>
            </a:r>
            <a:endParaRPr lang="es-MX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 smtClean="0"/>
              <a:t>Repsol</a:t>
            </a:r>
            <a:r>
              <a:rPr lang="es-MX" sz="1400" dirty="0"/>
              <a:t>: "¿Cuáles serán las carreras del futuro más demandadas?" </a:t>
            </a:r>
            <a:r>
              <a:rPr lang="es-MX" sz="1400" dirty="0">
                <a:hlinkClick r:id="rId5"/>
              </a:rPr>
              <a:t>REPSOL</a:t>
            </a:r>
            <a:r>
              <a:rPr lang="es-MX" sz="1400" dirty="0" smtClean="0"/>
              <a:t>​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60827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2078685" y="1752478"/>
            <a:ext cx="12185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Empleabilidad inteligente: más allá del CV</a:t>
            </a:r>
            <a:endParaRPr lang="en-US" sz="4450" dirty="0"/>
          </a:p>
        </p:txBody>
      </p:sp>
      <p:sp>
        <p:nvSpPr>
          <p:cNvPr id="9" name="Text 1"/>
          <p:cNvSpPr/>
          <p:nvPr/>
        </p:nvSpPr>
        <p:spPr>
          <a:xfrm>
            <a:off x="1970900" y="2859817"/>
            <a:ext cx="46898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22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Q</a:t>
            </a:r>
            <a:r>
              <a:rPr lang="en-US" sz="22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ue </a:t>
            </a:r>
            <a:r>
              <a:rPr lang="en-US" sz="22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busca el </a:t>
            </a:r>
            <a:r>
              <a:rPr lang="en-US" sz="2200" b="1" dirty="0" err="1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mercado</a:t>
            </a:r>
            <a:r>
              <a:rPr lang="en-US" sz="22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220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laboral</a:t>
            </a:r>
            <a:r>
              <a:rPr lang="en-US" sz="22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Text 2"/>
          <p:cNvSpPr/>
          <p:nvPr/>
        </p:nvSpPr>
        <p:spPr>
          <a:xfrm>
            <a:off x="1725733" y="34005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Personas con habilidades que evolucionan.</a:t>
            </a:r>
            <a:endParaRPr lang="en-US" sz="1750" dirty="0"/>
          </a:p>
        </p:txBody>
      </p:sp>
      <p:sp>
        <p:nvSpPr>
          <p:cNvPr id="11" name="Text 3"/>
          <p:cNvSpPr/>
          <p:nvPr/>
        </p:nvSpPr>
        <p:spPr>
          <a:xfrm>
            <a:off x="1725732" y="397691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Perfiles que aprendan con rapidez y respondan con criterio.</a:t>
            </a:r>
            <a:endParaRPr lang="en-US" sz="1750" dirty="0"/>
          </a:p>
        </p:txBody>
      </p:sp>
      <p:sp>
        <p:nvSpPr>
          <p:cNvPr id="12" name="Text 4"/>
          <p:cNvSpPr/>
          <p:nvPr/>
        </p:nvSpPr>
        <p:spPr>
          <a:xfrm>
            <a:off x="9876560" y="2859817"/>
            <a:ext cx="30125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Oportunidades</a:t>
            </a:r>
            <a:r>
              <a:rPr lang="en-US" sz="22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:</a:t>
            </a:r>
            <a:endParaRPr lang="en-US" sz="2200" dirty="0"/>
          </a:p>
        </p:txBody>
      </p:sp>
      <p:sp>
        <p:nvSpPr>
          <p:cNvPr id="13" name="Text 5"/>
          <p:cNvSpPr/>
          <p:nvPr/>
        </p:nvSpPr>
        <p:spPr>
          <a:xfrm>
            <a:off x="8385691" y="3509446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Microcredenciales específicas en 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areas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temáticas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que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demanda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el sector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laboral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actual.</a:t>
            </a:r>
            <a:endParaRPr lang="en-US" sz="1750" dirty="0"/>
          </a:p>
        </p:txBody>
      </p:sp>
      <p:sp>
        <p:nvSpPr>
          <p:cNvPr id="14" name="Text 6"/>
          <p:cNvSpPr/>
          <p:nvPr/>
        </p:nvSpPr>
        <p:spPr>
          <a:xfrm>
            <a:off x="8385691" y="453055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Acceso a experiencias de formación prácticas, cortas, aplicables y con validación internacional.</a:t>
            </a:r>
            <a:endParaRPr lang="en-US" sz="1750" dirty="0"/>
          </a:p>
        </p:txBody>
      </p:sp>
      <p:sp>
        <p:nvSpPr>
          <p:cNvPr id="15" name="Text 7"/>
          <p:cNvSpPr/>
          <p:nvPr/>
        </p:nvSpPr>
        <p:spPr>
          <a:xfrm>
            <a:off x="8385691" y="548255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Bolsa de empleo y alianzas con instituciones que valoran el crecimiento continuo.</a:t>
            </a:r>
            <a:endParaRPr lang="en-US" sz="1750" dirty="0"/>
          </a:p>
        </p:txBody>
      </p:sp>
      <p:sp>
        <p:nvSpPr>
          <p:cNvPr id="19" name="Text 8"/>
          <p:cNvSpPr/>
          <p:nvPr/>
        </p:nvSpPr>
        <p:spPr>
          <a:xfrm>
            <a:off x="3871396" y="695658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"No es lo que sabes, sino lo que sigues aprendiendo lo que te da ventaja."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45603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973699"/>
          </a:xfrm>
          <a:prstGeom prst="rect">
            <a:avLst/>
          </a:prstGeom>
        </p:spPr>
      </p:pic>
      <p:sp>
        <p:nvSpPr>
          <p:cNvPr id="17" name="Text 0"/>
          <p:cNvSpPr/>
          <p:nvPr/>
        </p:nvSpPr>
        <p:spPr>
          <a:xfrm>
            <a:off x="3724860" y="2481739"/>
            <a:ext cx="7354729" cy="493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Emprendimiento: aprender haciendo</a:t>
            </a:r>
            <a:endParaRPr lang="en-US" sz="31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183" y="3325416"/>
            <a:ext cx="789503" cy="947380"/>
          </a:xfrm>
          <a:prstGeom prst="rect">
            <a:avLst/>
          </a:prstGeom>
        </p:spPr>
      </p:pic>
      <p:sp>
        <p:nvSpPr>
          <p:cNvPr id="20" name="Text 1"/>
          <p:cNvSpPr/>
          <p:nvPr/>
        </p:nvSpPr>
        <p:spPr>
          <a:xfrm>
            <a:off x="2902502" y="3483293"/>
            <a:ext cx="2141815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Tener una buena idea</a:t>
            </a:r>
            <a:endParaRPr lang="en-US" sz="1550" dirty="0"/>
          </a:p>
        </p:txBody>
      </p:sp>
      <p:sp>
        <p:nvSpPr>
          <p:cNvPr id="21" name="Text 2"/>
          <p:cNvSpPr/>
          <p:nvPr/>
        </p:nvSpPr>
        <p:spPr>
          <a:xfrm>
            <a:off x="2882627" y="3824645"/>
            <a:ext cx="12025074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Emprender no es solo tener una buena idea, sino saber convertirla en impacto.</a:t>
            </a:r>
            <a:endParaRPr lang="en-US" sz="120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183" y="4272796"/>
            <a:ext cx="789503" cy="947380"/>
          </a:xfrm>
          <a:prstGeom prst="rect">
            <a:avLst/>
          </a:prstGeom>
        </p:spPr>
      </p:pic>
      <p:sp>
        <p:nvSpPr>
          <p:cNvPr id="23" name="Text 3"/>
          <p:cNvSpPr/>
          <p:nvPr/>
        </p:nvSpPr>
        <p:spPr>
          <a:xfrm>
            <a:off x="2902502" y="4430673"/>
            <a:ext cx="1973699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Darle estructura</a:t>
            </a:r>
            <a:endParaRPr lang="en-US" sz="1550" dirty="0"/>
          </a:p>
        </p:txBody>
      </p:sp>
      <p:sp>
        <p:nvSpPr>
          <p:cNvPr id="24" name="Text 4"/>
          <p:cNvSpPr/>
          <p:nvPr/>
        </p:nvSpPr>
        <p:spPr>
          <a:xfrm>
            <a:off x="2882627" y="4772025"/>
            <a:ext cx="12025074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Potencia</a:t>
            </a:r>
            <a:r>
              <a:rPr lang="en-US" sz="120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2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tu capacidad de emprender con talleres ágiles certificados.</a:t>
            </a:r>
            <a:endParaRPr lang="en-US" sz="120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6183" y="5220176"/>
            <a:ext cx="789503" cy="947380"/>
          </a:xfrm>
          <a:prstGeom prst="rect">
            <a:avLst/>
          </a:prstGeom>
        </p:spPr>
      </p:pic>
      <p:sp>
        <p:nvSpPr>
          <p:cNvPr id="26" name="Text 5"/>
          <p:cNvSpPr/>
          <p:nvPr/>
        </p:nvSpPr>
        <p:spPr>
          <a:xfrm>
            <a:off x="2902502" y="5378053"/>
            <a:ext cx="2715101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Obtener microcredenciales</a:t>
            </a:r>
            <a:endParaRPr lang="en-US" sz="1550" dirty="0"/>
          </a:p>
        </p:txBody>
      </p:sp>
      <p:sp>
        <p:nvSpPr>
          <p:cNvPr id="27" name="Text 6"/>
          <p:cNvSpPr/>
          <p:nvPr/>
        </p:nvSpPr>
        <p:spPr>
          <a:xfrm>
            <a:off x="2882627" y="5719405"/>
            <a:ext cx="12025074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Microcredenciales en modelos de negocio, pensamiento de diseño, innovación con impacto.</a:t>
            </a:r>
            <a:endParaRPr lang="en-US" sz="12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6183" y="6167557"/>
            <a:ext cx="789503" cy="947380"/>
          </a:xfrm>
          <a:prstGeom prst="rect">
            <a:avLst/>
          </a:prstGeom>
        </p:spPr>
      </p:pic>
      <p:sp>
        <p:nvSpPr>
          <p:cNvPr id="29" name="Text 7"/>
          <p:cNvSpPr/>
          <p:nvPr/>
        </p:nvSpPr>
        <p:spPr>
          <a:xfrm>
            <a:off x="2902502" y="6325433"/>
            <a:ext cx="1973699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Conectar con redes</a:t>
            </a:r>
            <a:endParaRPr lang="en-US" sz="1550" dirty="0"/>
          </a:p>
        </p:txBody>
      </p:sp>
      <p:sp>
        <p:nvSpPr>
          <p:cNvPr id="30" name="Text 8"/>
          <p:cNvSpPr/>
          <p:nvPr/>
        </p:nvSpPr>
        <p:spPr>
          <a:xfrm>
            <a:off x="2882627" y="6666786"/>
            <a:ext cx="12025074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Conexión con redes, convocatorias, fondos y comunidades que impulsan.</a:t>
            </a:r>
            <a:endParaRPr lang="en-US" sz="1200" dirty="0"/>
          </a:p>
        </p:txBody>
      </p:sp>
      <p:sp>
        <p:nvSpPr>
          <p:cNvPr id="31" name="Text 9"/>
          <p:cNvSpPr/>
          <p:nvPr/>
        </p:nvSpPr>
        <p:spPr>
          <a:xfrm>
            <a:off x="4751903" y="7376765"/>
            <a:ext cx="13051393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"Las ideas cambian el mundo… pero solo si tienen estructura."</a:t>
            </a:r>
            <a:endParaRPr lang="en-US" sz="15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3426" y="4033642"/>
            <a:ext cx="4559688" cy="213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5324203" cy="7606666"/>
          </a:xfrm>
          <a:prstGeom prst="rect">
            <a:avLst/>
          </a:prstGeom>
        </p:spPr>
      </p:pic>
      <p:sp>
        <p:nvSpPr>
          <p:cNvPr id="32" name="Text 0"/>
          <p:cNvSpPr/>
          <p:nvPr/>
        </p:nvSpPr>
        <p:spPr>
          <a:xfrm>
            <a:off x="3734250" y="-18273"/>
            <a:ext cx="7562136" cy="1271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Inteligencia Artificial: el nuevo lenguaje profesional</a:t>
            </a:r>
            <a:endParaRPr lang="en-US" sz="4000" dirty="0"/>
          </a:p>
        </p:txBody>
      </p:sp>
      <p:sp>
        <p:nvSpPr>
          <p:cNvPr id="33" name="Shape 1"/>
          <p:cNvSpPr/>
          <p:nvPr/>
        </p:nvSpPr>
        <p:spPr>
          <a:xfrm>
            <a:off x="6277332" y="2032516"/>
            <a:ext cx="7562136" cy="1664494"/>
          </a:xfrm>
          <a:prstGeom prst="roundRect">
            <a:avLst>
              <a:gd name="adj" fmla="val 549"/>
            </a:avLst>
          </a:prstGeom>
          <a:solidFill>
            <a:srgbClr val="000000"/>
          </a:solidFill>
          <a:ln w="22860">
            <a:solidFill>
              <a:srgbClr val="2B336D"/>
            </a:solidFill>
            <a:prstDash val="solid"/>
          </a:ln>
        </p:spPr>
      </p:sp>
      <p:sp>
        <p:nvSpPr>
          <p:cNvPr id="34" name="Text 2"/>
          <p:cNvSpPr/>
          <p:nvPr/>
        </p:nvSpPr>
        <p:spPr>
          <a:xfrm>
            <a:off x="6503551" y="2288999"/>
            <a:ext cx="254234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err="1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Realidad</a:t>
            </a:r>
            <a:r>
              <a:rPr lang="en-US" sz="20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2000" b="1" dirty="0" smtClean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actual:</a:t>
            </a:r>
            <a:endParaRPr lang="en-US" sz="2000" dirty="0"/>
          </a:p>
        </p:txBody>
      </p:sp>
      <p:sp>
        <p:nvSpPr>
          <p:cNvPr id="35" name="Text 3"/>
          <p:cNvSpPr/>
          <p:nvPr/>
        </p:nvSpPr>
        <p:spPr>
          <a:xfrm>
            <a:off x="6503551" y="2728578"/>
            <a:ext cx="7109698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Ya no es futuro, es presente.</a:t>
            </a:r>
            <a:endParaRPr lang="en-US" sz="1600" dirty="0"/>
          </a:p>
        </p:txBody>
      </p:sp>
      <p:sp>
        <p:nvSpPr>
          <p:cNvPr id="36" name="Text 4"/>
          <p:cNvSpPr/>
          <p:nvPr/>
        </p:nvSpPr>
        <p:spPr>
          <a:xfrm>
            <a:off x="6503551" y="3175777"/>
            <a:ext cx="7109698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¿Te estás formando para usarla o para verla pasar?</a:t>
            </a:r>
            <a:endParaRPr lang="en-US" sz="1600" dirty="0"/>
          </a:p>
        </p:txBody>
      </p:sp>
      <p:sp>
        <p:nvSpPr>
          <p:cNvPr id="37" name="Shape 5"/>
          <p:cNvSpPr/>
          <p:nvPr/>
        </p:nvSpPr>
        <p:spPr>
          <a:xfrm>
            <a:off x="6277332" y="4066818"/>
            <a:ext cx="7562136" cy="2660571"/>
          </a:xfrm>
          <a:prstGeom prst="roundRect">
            <a:avLst>
              <a:gd name="adj" fmla="val 344"/>
            </a:avLst>
          </a:prstGeom>
          <a:solidFill>
            <a:srgbClr val="000000"/>
          </a:solidFill>
          <a:ln w="22860">
            <a:solidFill>
              <a:srgbClr val="35A6CB"/>
            </a:solidFill>
            <a:prstDash val="solid"/>
          </a:ln>
        </p:spPr>
      </p:sp>
      <p:sp>
        <p:nvSpPr>
          <p:cNvPr id="38" name="Text 6"/>
          <p:cNvSpPr/>
          <p:nvPr/>
        </p:nvSpPr>
        <p:spPr>
          <a:xfrm>
            <a:off x="6503551" y="4293037"/>
            <a:ext cx="2630805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err="1" smtClean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Opotunidades</a:t>
            </a:r>
            <a:r>
              <a:rPr lang="en-US" sz="2000" b="1" dirty="0" smtClean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9" name="Text 7"/>
          <p:cNvSpPr/>
          <p:nvPr/>
        </p:nvSpPr>
        <p:spPr>
          <a:xfrm>
            <a:off x="6503551" y="4732615"/>
            <a:ext cx="7109698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Aprender </a:t>
            </a:r>
            <a:r>
              <a:rPr lang="en-US" sz="1600" dirty="0" err="1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aplicando</a:t>
            </a:r>
            <a:r>
              <a:rPr lang="en-US" sz="1600" dirty="0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las </a:t>
            </a:r>
            <a:r>
              <a:rPr lang="en-US" sz="1600" dirty="0" err="1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herramientas</a:t>
            </a:r>
            <a:r>
              <a:rPr lang="en-US" sz="1600" dirty="0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de IA </a:t>
            </a:r>
            <a:r>
              <a:rPr lang="en-US" sz="1600" dirty="0" err="1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muchas</a:t>
            </a:r>
            <a:r>
              <a:rPr lang="en-US" sz="1600" dirty="0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se </a:t>
            </a:r>
            <a:r>
              <a:rPr lang="en-US" sz="1600" dirty="0" err="1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encuentran</a:t>
            </a:r>
            <a:r>
              <a:rPr lang="en-US" sz="1600" dirty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liberadas</a:t>
            </a:r>
            <a:r>
              <a:rPr lang="en-US" sz="1600" dirty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0" name="Text 8"/>
          <p:cNvSpPr/>
          <p:nvPr/>
        </p:nvSpPr>
        <p:spPr>
          <a:xfrm>
            <a:off x="6503551" y="5454253"/>
            <a:ext cx="7109698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Microcredenciales aplicadas en IA para docencia, análisis de datos, automatización y creatividad.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1" name="Text 9"/>
          <p:cNvSpPr/>
          <p:nvPr/>
        </p:nvSpPr>
        <p:spPr>
          <a:xfrm>
            <a:off x="6503551" y="6175891"/>
            <a:ext cx="7109698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Desarrollo de pensamiento ético sobre el uso de la IA.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2" name="Text 10"/>
          <p:cNvSpPr/>
          <p:nvPr/>
        </p:nvSpPr>
        <p:spPr>
          <a:xfrm>
            <a:off x="6218966" y="7097197"/>
            <a:ext cx="7562136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Frase central: "La IA no te reemplazará… pero alguien que la sepa usar, sí podría."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071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/>
          <p:nvPr/>
        </p:nvSpPr>
        <p:spPr>
          <a:xfrm>
            <a:off x="2229705" y="545931"/>
            <a:ext cx="8490176" cy="1271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Inteligencia Artificial: </a:t>
            </a:r>
            <a:r>
              <a:rPr lang="en-US" sz="400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Usos</a:t>
            </a:r>
            <a:r>
              <a:rPr lang="en-US" sz="40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para el </a:t>
            </a:r>
            <a:r>
              <a:rPr lang="en-US" sz="400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diagnóstico</a:t>
            </a:r>
            <a:r>
              <a:rPr lang="en-US" sz="40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en las </a:t>
            </a:r>
            <a:r>
              <a:rPr lang="en-US" sz="400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entrevistas</a:t>
            </a:r>
            <a:r>
              <a:rPr lang="en-US" sz="400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. </a:t>
            </a:r>
            <a:endParaRPr lang="en-US" sz="4000" dirty="0"/>
          </a:p>
        </p:txBody>
      </p:sp>
      <p:sp>
        <p:nvSpPr>
          <p:cNvPr id="42" name="Text 10"/>
          <p:cNvSpPr/>
          <p:nvPr/>
        </p:nvSpPr>
        <p:spPr>
          <a:xfrm>
            <a:off x="3235817" y="7006405"/>
            <a:ext cx="7562136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600" dirty="0">
              <a:solidFill>
                <a:srgbClr val="030303"/>
              </a:solidFill>
              <a:latin typeface="Gotham" pitchFamily="34" charset="0"/>
              <a:ea typeface="Gotham" pitchFamily="34" charset="-122"/>
              <a:cs typeface="Gotham" pitchFamily="34" charset="-120"/>
            </a:endParaRPr>
          </a:p>
        </p:txBody>
      </p:sp>
      <p:pic>
        <p:nvPicPr>
          <p:cNvPr id="3" name="WhatsApp Video 2024-04-10 at 10.09.2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30247" y="2607402"/>
            <a:ext cx="6743180" cy="352612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522" y="2607400"/>
            <a:ext cx="5548737" cy="35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1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2331042" y="700097"/>
            <a:ext cx="90128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35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Ética y propósito: profesionales con alma</a:t>
            </a:r>
            <a:endParaRPr lang="en-US" sz="3500" dirty="0"/>
          </a:p>
        </p:txBody>
      </p:sp>
      <p:sp>
        <p:nvSpPr>
          <p:cNvPr id="15" name="Text 1"/>
          <p:cNvSpPr/>
          <p:nvPr/>
        </p:nvSpPr>
        <p:spPr>
          <a:xfrm>
            <a:off x="1280517" y="4249256"/>
            <a:ext cx="32985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Responsabilidad social</a:t>
            </a:r>
            <a:endParaRPr lang="en-US" sz="2200" dirty="0"/>
          </a:p>
        </p:txBody>
      </p:sp>
      <p:sp>
        <p:nvSpPr>
          <p:cNvPr id="16" name="Text 2"/>
          <p:cNvSpPr/>
          <p:nvPr/>
        </p:nvSpPr>
        <p:spPr>
          <a:xfrm>
            <a:off x="793790" y="4761367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La tecnología sin conciencia se convierte en amenaza.</a:t>
            </a:r>
            <a:endParaRPr lang="en-US" sz="17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574880"/>
            <a:ext cx="4564975" cy="4564975"/>
          </a:xfrm>
          <a:prstGeom prst="rect">
            <a:avLst/>
          </a:prstGeom>
        </p:spPr>
      </p:pic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033" y="4657997"/>
            <a:ext cx="318968" cy="398621"/>
          </a:xfrm>
          <a:prstGeom prst="rect">
            <a:avLst/>
          </a:prstGeom>
        </p:spPr>
      </p:pic>
      <p:sp>
        <p:nvSpPr>
          <p:cNvPr id="20" name="Text 3"/>
          <p:cNvSpPr/>
          <p:nvPr/>
        </p:nvSpPr>
        <p:spPr>
          <a:xfrm>
            <a:off x="9865638" y="30080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Humanismo digital</a:t>
            </a:r>
            <a:endParaRPr lang="en-US" sz="2200" dirty="0"/>
          </a:p>
        </p:txBody>
      </p:sp>
      <p:sp>
        <p:nvSpPr>
          <p:cNvPr id="21" name="Text 4"/>
          <p:cNvSpPr/>
          <p:nvPr/>
        </p:nvSpPr>
        <p:spPr>
          <a:xfrm>
            <a:off x="9597628" y="3513330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Incluye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en cada propuesta formativa un enfoque transversal.</a:t>
            </a:r>
            <a:endParaRPr lang="en-US" sz="175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574880"/>
            <a:ext cx="4564975" cy="4564975"/>
          </a:xfrm>
          <a:prstGeom prst="rect">
            <a:avLst/>
          </a:prstGeom>
        </p:spPr>
      </p:pic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3230" y="3640013"/>
            <a:ext cx="318968" cy="398621"/>
          </a:xfrm>
          <a:prstGeom prst="rect">
            <a:avLst/>
          </a:prstGeom>
        </p:spPr>
      </p:pic>
      <p:sp>
        <p:nvSpPr>
          <p:cNvPr id="24" name="Text 5"/>
          <p:cNvSpPr/>
          <p:nvPr/>
        </p:nvSpPr>
        <p:spPr>
          <a:xfrm>
            <a:off x="9597628" y="5475480"/>
            <a:ext cx="40765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Sostenibilidad y bien común</a:t>
            </a:r>
            <a:endParaRPr lang="en-US" sz="2200" dirty="0"/>
          </a:p>
        </p:txBody>
      </p:sp>
      <p:sp>
        <p:nvSpPr>
          <p:cNvPr id="25" name="Text 6"/>
          <p:cNvSpPr/>
          <p:nvPr/>
        </p:nvSpPr>
        <p:spPr>
          <a:xfrm>
            <a:off x="9597628" y="5965899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Te preguntamos: ¿qué causas te mueven?, ¿qué huella quieres dejar?</a:t>
            </a:r>
            <a:endParaRPr lang="en-US" sz="175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574880"/>
            <a:ext cx="4564975" cy="4564975"/>
          </a:xfrm>
          <a:prstGeom prst="rect">
            <a:avLst/>
          </a:prstGeom>
        </p:spPr>
      </p:pic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3230" y="5675982"/>
            <a:ext cx="318968" cy="398621"/>
          </a:xfrm>
          <a:prstGeom prst="rect">
            <a:avLst/>
          </a:prstGeom>
        </p:spPr>
      </p:pic>
      <p:sp>
        <p:nvSpPr>
          <p:cNvPr id="28" name="Text 7"/>
          <p:cNvSpPr/>
          <p:nvPr/>
        </p:nvSpPr>
        <p:spPr>
          <a:xfrm>
            <a:off x="3763968" y="721125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"No viniste al mundo solo a producir. Viniste a aportar algo significativo."</a:t>
            </a:r>
            <a:endParaRPr lang="en-US" sz="17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9873" y="2597835"/>
            <a:ext cx="1917669" cy="135494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2680" y="1599615"/>
            <a:ext cx="3606971" cy="86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56034"/>
            <a:ext cx="7556421" cy="1275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¿Qué sigue después de esta charla?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93790" y="2238018"/>
            <a:ext cx="152995" cy="767953"/>
          </a:xfrm>
          <a:prstGeom prst="roundRect">
            <a:avLst>
              <a:gd name="adj" fmla="val 5977"/>
            </a:avLst>
          </a:prstGeom>
          <a:solidFill>
            <a:srgbClr val="000000"/>
          </a:solidFill>
          <a:ln w="22860">
            <a:solidFill>
              <a:srgbClr val="2B336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52894" y="2462569"/>
            <a:ext cx="299180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Te vas a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proyectar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a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donde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quieres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llegar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?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099899" y="3210044"/>
            <a:ext cx="152995" cy="1094661"/>
          </a:xfrm>
          <a:prstGeom prst="roundRect">
            <a:avLst>
              <a:gd name="adj" fmla="val 5977"/>
            </a:avLst>
          </a:prstGeom>
          <a:solidFill>
            <a:srgbClr val="000000"/>
          </a:solidFill>
          <a:ln w="22860">
            <a:solidFill>
              <a:srgbClr val="35A6C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59004" y="3585210"/>
            <a:ext cx="296382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Vas a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explorar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y aprender que hoy en </a:t>
            </a:r>
            <a:r>
              <a:rPr lang="en-US" sz="2000" b="1" dirty="0" err="1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día</a:t>
            </a:r>
            <a:r>
              <a:rPr lang="en-US" sz="2000" b="1" dirty="0" smtClean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son </a:t>
            </a: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oportunidades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406128" y="4508778"/>
            <a:ext cx="152995" cy="1094661"/>
          </a:xfrm>
          <a:prstGeom prst="roundRect">
            <a:avLst>
              <a:gd name="adj" fmla="val 5977"/>
            </a:avLst>
          </a:prstGeom>
          <a:solidFill>
            <a:srgbClr val="000000"/>
          </a:solidFill>
          <a:ln w="22860">
            <a:solidFill>
              <a:srgbClr val="3756A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65233" y="4674333"/>
            <a:ext cx="382678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Forma parte de la comunidad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802904" y="5154096"/>
            <a:ext cx="6484977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 </a:t>
            </a:r>
            <a:r>
              <a:rPr lang="en-US" sz="160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Comunidades</a:t>
            </a:r>
            <a:r>
              <a:rPr lang="en-US" sz="160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 alumni en evolución constante.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93790" y="6105703"/>
            <a:ext cx="755642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"El conocimiento es la única inversión que nunca se devalúa. Y tú decides cuándo capitalizarlo."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780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88" y="198846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Aprendizaje </a:t>
            </a:r>
            <a:r>
              <a:rPr lang="en-US" sz="4450" b="1" dirty="0" err="1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Adaptativo</a:t>
            </a: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</a:t>
            </a:r>
            <a:r>
              <a:rPr lang="en-US" sz="445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en </a:t>
            </a: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la Educación del Futuro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89" y="4037979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En la era 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 la transformación digital, el desafío actual del docente es </a:t>
            </a:r>
            <a:r>
              <a:rPr lang="en-US" sz="1750" b="1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adaptarse </a:t>
            </a:r>
            <a:r>
              <a:rPr lang="en-US" sz="1750" b="1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 las necesidades individuales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 cada estudiante. El aprendizaje adaptativo y los agentes </a:t>
            </a:r>
            <a:r>
              <a:rPr lang="en-US" sz="17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inteligentes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surgen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como soluciones innovadoras para personalizar y optimizar el proceso educativo, transformando la manera en que aprendemos y enseñamos.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5004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44991" y="423683"/>
            <a:ext cx="7568089" cy="1266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¿Qué es el Aprendizaje Adaptativo?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274356" y="2319058"/>
            <a:ext cx="455890" cy="455890"/>
          </a:xfrm>
          <a:prstGeom prst="roundRect">
            <a:avLst>
              <a:gd name="adj" fmla="val 2006"/>
            </a:avLst>
          </a:prstGeom>
          <a:solidFill>
            <a:srgbClr val="000000"/>
          </a:solidFill>
          <a:ln w="22860">
            <a:solidFill>
              <a:srgbClr val="2B336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38186" y="2395020"/>
            <a:ext cx="128230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1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6932771" y="2319058"/>
            <a:ext cx="3024426" cy="632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Metodología Educativa Avanzada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730246" y="3076491"/>
            <a:ext cx="3024426" cy="2593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El aprendizaje adaptativo utiliza </a:t>
            </a:r>
            <a:r>
              <a:rPr lang="en-US" sz="1550" b="1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Tecnologías emergentes </a:t>
            </a:r>
            <a:r>
              <a:rPr lang="es-MX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emplea algoritmos de inteligencia artificial, análisis de datos y seguimiento en del progreso del alumno.</a:t>
            </a:r>
            <a:endParaRPr lang="en-US" sz="1550" dirty="0">
              <a:solidFill>
                <a:srgbClr val="030303"/>
              </a:solidFill>
              <a:latin typeface="Gotham" pitchFamily="34" charset="0"/>
              <a:ea typeface="Gotham" pitchFamily="34" charset="-122"/>
              <a:cs typeface="Gotham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0159722" y="2319058"/>
            <a:ext cx="455890" cy="455890"/>
          </a:xfrm>
          <a:prstGeom prst="roundRect">
            <a:avLst>
              <a:gd name="adj" fmla="val 2006"/>
            </a:avLst>
          </a:prstGeom>
          <a:solidFill>
            <a:srgbClr val="000000"/>
          </a:solidFill>
          <a:ln w="22860">
            <a:solidFill>
              <a:srgbClr val="35A6C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92953" y="2395020"/>
            <a:ext cx="189309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2</a:t>
            </a:r>
            <a:endParaRPr lang="en-US" sz="2350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0818138" y="2319058"/>
            <a:ext cx="3024426" cy="632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Tecnología IA y Análisis de Datos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725372" y="3073557"/>
            <a:ext cx="3024426" cy="1945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50"/>
              </a:lnSpc>
              <a:buNone/>
            </a:pPr>
            <a:r>
              <a:rPr lang="en-US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 través de algoritmos de inteligencia artificial (IA) y análisis de datos, se crea </a:t>
            </a:r>
            <a:r>
              <a:rPr lang="en-US" sz="1550" b="1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una experiencia </a:t>
            </a:r>
            <a:r>
              <a:rPr lang="en-US" sz="1550" b="1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personalizada.</a:t>
            </a:r>
            <a:endParaRPr lang="en-US" sz="1550" b="1" dirty="0"/>
          </a:p>
        </p:txBody>
      </p:sp>
      <p:sp>
        <p:nvSpPr>
          <p:cNvPr id="12" name="Shape 9"/>
          <p:cNvSpPr/>
          <p:nvPr/>
        </p:nvSpPr>
        <p:spPr>
          <a:xfrm>
            <a:off x="6274356" y="6097625"/>
            <a:ext cx="455890" cy="455890"/>
          </a:xfrm>
          <a:prstGeom prst="roundRect">
            <a:avLst>
              <a:gd name="adj" fmla="val 2006"/>
            </a:avLst>
          </a:prstGeom>
          <a:solidFill>
            <a:srgbClr val="000000"/>
          </a:solidFill>
          <a:ln w="22860">
            <a:solidFill>
              <a:srgbClr val="3756A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7944" y="6173587"/>
            <a:ext cx="188714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3</a:t>
            </a:r>
            <a:endParaRPr lang="en-US" sz="2350" dirty="0"/>
          </a:p>
        </p:txBody>
      </p:sp>
      <p:sp>
        <p:nvSpPr>
          <p:cNvPr id="14" name="Text 11"/>
          <p:cNvSpPr/>
          <p:nvPr/>
        </p:nvSpPr>
        <p:spPr>
          <a:xfrm>
            <a:off x="6932771" y="6097625"/>
            <a:ext cx="3384471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Experiencia Personalizada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897767" y="6556614"/>
            <a:ext cx="6909673" cy="972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El objetivo es proporcionar a cada estudiante una </a:t>
            </a:r>
            <a:r>
              <a:rPr lang="en-US" sz="1550" b="1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ruta de aprendizaje única</a:t>
            </a:r>
            <a:r>
              <a:rPr lang="en-US" sz="15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, adaptada a su ritmo y estilo de aprendizaje individual.</a:t>
            </a:r>
            <a:endParaRPr lang="en-US" sz="15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0" y="61521"/>
            <a:ext cx="1188720" cy="30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8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2928" y="439001"/>
            <a:ext cx="9087434" cy="1272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Enfoque Basado en Datos para Personalizar la Educación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2061448" y="2704624"/>
            <a:ext cx="2899291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Recopilación de Datos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1647" y="3144679"/>
            <a:ext cx="416909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Interacciones de estudiantes con plataformas educativas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015" y="2302193"/>
            <a:ext cx="4098369" cy="409836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36638" y="2974181"/>
            <a:ext cx="107394" cy="407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69661" y="2704624"/>
            <a:ext cx="254472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Análisis con IA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669661" y="3144679"/>
            <a:ext cx="416909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Interpretación de datos mediante algoritmos avanzados</a:t>
            </a:r>
            <a:endParaRPr lang="en-US" sz="1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015" y="2302193"/>
            <a:ext cx="4098369" cy="409836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09384" y="3322915"/>
            <a:ext cx="158472" cy="407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9669661" y="4906447"/>
            <a:ext cx="264497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Ajuste de Contenido</a:t>
            </a:r>
            <a:endParaRPr lang="en-US" sz="2000" b="1" dirty="0"/>
          </a:p>
        </p:txBody>
      </p:sp>
      <p:sp>
        <p:nvSpPr>
          <p:cNvPr id="12" name="Text 8"/>
          <p:cNvSpPr/>
          <p:nvPr/>
        </p:nvSpPr>
        <p:spPr>
          <a:xfrm>
            <a:off x="9669661" y="5346502"/>
            <a:ext cx="416909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Personalización de estrategias pedagógicas</a:t>
            </a:r>
            <a:endParaRPr lang="en-US" sz="16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015" y="2302193"/>
            <a:ext cx="4098369" cy="409836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60888" y="5321260"/>
            <a:ext cx="157996" cy="407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1561981" y="4906447"/>
            <a:ext cx="3398758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Experiencia Personalizada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791647" y="5346502"/>
            <a:ext cx="416909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Aprendizaje adaptado a necesidades individuales</a:t>
            </a:r>
            <a:endParaRPr lang="en-US" sz="16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6015" y="2302193"/>
            <a:ext cx="4098369" cy="409836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053971" y="4972526"/>
            <a:ext cx="175260" cy="407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791647" y="6629519"/>
            <a:ext cx="13047107" cy="9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El aprendizaje adaptativo se fundamenta en la recopilación y análisis de datos generados por las interacciones de los estudiantes. Estos datos incluyen respuestas a cuestionarios, tiempo dedicado a actividades y patrones de navegación, que se utilizan para crear una experiencia de aprendizaje única para cada estudiante.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13080" y="228600"/>
            <a:ext cx="1188720" cy="30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19409" y="1753311"/>
            <a:ext cx="126316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Tipos de Agentes Inteligentes en Educación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204" y="3071835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52433" y="3865625"/>
            <a:ext cx="30054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Agentes Pedagógicos</a:t>
            </a:r>
            <a:endParaRPr lang="en-US" sz="2200" b="1" dirty="0"/>
          </a:p>
        </p:txBody>
      </p:sp>
      <p:sp>
        <p:nvSpPr>
          <p:cNvPr id="5" name="Text 2"/>
          <p:cNvSpPr/>
          <p:nvPr/>
        </p:nvSpPr>
        <p:spPr>
          <a:xfrm>
            <a:off x="1652433" y="4710373"/>
            <a:ext cx="300549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Tutores virtuales que guían al estudiante a través de contenidos y actividades, adaptándose a su progreso y estilo de aprendizaje.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185" y="3162561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98089" y="386562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Agentes Conversacionales</a:t>
            </a:r>
            <a:endParaRPr lang="en-US" sz="2200" b="1" dirty="0"/>
          </a:p>
        </p:txBody>
      </p:sp>
      <p:sp>
        <p:nvSpPr>
          <p:cNvPr id="8" name="Text 4"/>
          <p:cNvSpPr/>
          <p:nvPr/>
        </p:nvSpPr>
        <p:spPr>
          <a:xfrm>
            <a:off x="4998089" y="4710373"/>
            <a:ext cx="3005614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Chatbots y asistentes virtuales que responden a preguntas y proporcionan información en tiempo real, facilitando el acceso rápido a recursos educativos.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4678" y="3071835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3864" y="386562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Agentes Recomendadores</a:t>
            </a:r>
            <a:endParaRPr lang="en-US" sz="2200" b="1" dirty="0"/>
          </a:p>
        </p:txBody>
      </p:sp>
      <p:sp>
        <p:nvSpPr>
          <p:cNvPr id="11" name="Text 6"/>
          <p:cNvSpPr/>
          <p:nvPr/>
        </p:nvSpPr>
        <p:spPr>
          <a:xfrm>
            <a:off x="8343864" y="4710373"/>
            <a:ext cx="3005614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Sistemas que sugieren recursos y actividades basados en las preferencias y necesidades del estudiante, personalizando la ruta de aprendizaje.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5471" y="3071835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689640" y="386562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Agentes Evaluadores</a:t>
            </a:r>
            <a:endParaRPr lang="en-US" sz="2200" b="1" dirty="0"/>
          </a:p>
        </p:txBody>
      </p:sp>
      <p:sp>
        <p:nvSpPr>
          <p:cNvPr id="14" name="Text 8"/>
          <p:cNvSpPr/>
          <p:nvPr/>
        </p:nvSpPr>
        <p:spPr>
          <a:xfrm>
            <a:off x="11689640" y="4710373"/>
            <a:ext cx="300561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Herramientas que analizan el desempeño del alumno, detectan errores y ofrecen retroalimentación inmediata, mejorando la eficacia del aprendizaje.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5870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0"/>
          <p:cNvSpPr/>
          <p:nvPr/>
        </p:nvSpPr>
        <p:spPr>
          <a:xfrm>
            <a:off x="1752675" y="153051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Tecnologías </a:t>
            </a:r>
            <a:r>
              <a:rPr lang="en-US" sz="4450" b="1" dirty="0" err="1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Utilizadas</a:t>
            </a:r>
            <a:r>
              <a:rPr lang="en-US" sz="4450" b="1" dirty="0" smtClean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 como base para el </a:t>
            </a:r>
            <a:r>
              <a:rPr lang="en-US" sz="445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Aprendizaje Adaptativo</a:t>
            </a:r>
            <a:endParaRPr lang="en-US" sz="445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652" y="3610243"/>
            <a:ext cx="566976" cy="566976"/>
          </a:xfrm>
          <a:prstGeom prst="rect">
            <a:avLst/>
          </a:prstGeom>
        </p:spPr>
      </p:pic>
      <p:sp>
        <p:nvSpPr>
          <p:cNvPr id="19" name="Text 5"/>
          <p:cNvSpPr/>
          <p:nvPr/>
        </p:nvSpPr>
        <p:spPr>
          <a:xfrm>
            <a:off x="1659252" y="4572644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Sistemas de Tutoría Inteligente</a:t>
            </a:r>
            <a:endParaRPr lang="en-US" sz="2200" dirty="0"/>
          </a:p>
        </p:txBody>
      </p:sp>
      <p:sp>
        <p:nvSpPr>
          <p:cNvPr id="20" name="Text 6"/>
          <p:cNvSpPr/>
          <p:nvPr/>
        </p:nvSpPr>
        <p:spPr>
          <a:xfrm>
            <a:off x="1630201" y="5108479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Plataformas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como ELSA Its que </a:t>
            </a:r>
            <a:r>
              <a:rPr lang="en-US" sz="17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ofrecen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consultas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personalizadas basadas en 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los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contenidos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del </a:t>
            </a:r>
            <a:r>
              <a:rPr lang="en-US" sz="1750" dirty="0" err="1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cursos</a:t>
            </a:r>
            <a:r>
              <a:rPr lang="en-US" sz="17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, </a:t>
            </a:r>
            <a:r>
              <a:rPr lang="en-US" sz="17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adaptándose a las necesidades específicas de cada estudiante.</a:t>
            </a:r>
            <a:endParaRPr lang="en-US" sz="17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413" y="3216613"/>
            <a:ext cx="7438417" cy="401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9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644" y="1837947"/>
            <a:ext cx="3635298" cy="545294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99566" y="272742"/>
            <a:ext cx="7324296" cy="66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Experiencias en Instituciones Educativas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2399566" y="1986664"/>
            <a:ext cx="2418877" cy="3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121A54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↑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2852241" y="2649340"/>
            <a:ext cx="1818990" cy="165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Retención de Estudiantes</a:t>
            </a:r>
            <a:endParaRPr lang="en-US" sz="1650" b="1" dirty="0"/>
          </a:p>
        </p:txBody>
      </p:sp>
      <p:sp>
        <p:nvSpPr>
          <p:cNvPr id="6" name="Text 3"/>
          <p:cNvSpPr/>
          <p:nvPr/>
        </p:nvSpPr>
        <p:spPr>
          <a:xfrm>
            <a:off x="2499295" y="3058192"/>
            <a:ext cx="2418877" cy="50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Mejora significativa gracias a la personalización del aprendizaje ofrecida por los agentes inteligentes.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05292" y="1986664"/>
            <a:ext cx="2418956" cy="3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4FC0E5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↓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7067411" y="2649340"/>
            <a:ext cx="1408993" cy="165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Tiempo Docente</a:t>
            </a:r>
            <a:endParaRPr lang="en-US" sz="1650" b="1" dirty="0"/>
          </a:p>
        </p:txBody>
      </p:sp>
      <p:sp>
        <p:nvSpPr>
          <p:cNvPr id="9" name="Text 6"/>
          <p:cNvSpPr/>
          <p:nvPr/>
        </p:nvSpPr>
        <p:spPr>
          <a:xfrm>
            <a:off x="6494865" y="3018616"/>
            <a:ext cx="2418956" cy="1224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Optimización mediante la automatización de tareas administrativas y de evaluación.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352429" y="4540197"/>
            <a:ext cx="2418877" cy="3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1E3D8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↑</a:t>
            </a:r>
            <a:endParaRPr lang="en-US" sz="4400" dirty="0"/>
          </a:p>
        </p:txBody>
      </p:sp>
      <p:sp>
        <p:nvSpPr>
          <p:cNvPr id="11" name="Text 8"/>
          <p:cNvSpPr/>
          <p:nvPr/>
        </p:nvSpPr>
        <p:spPr>
          <a:xfrm>
            <a:off x="4775696" y="5202873"/>
            <a:ext cx="1857884" cy="165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Autonomía del Estudiante</a:t>
            </a:r>
            <a:endParaRPr lang="en-US" sz="1650" b="1" dirty="0"/>
          </a:p>
        </p:txBody>
      </p:sp>
      <p:sp>
        <p:nvSpPr>
          <p:cNvPr id="12" name="Text 9"/>
          <p:cNvSpPr/>
          <p:nvPr/>
        </p:nvSpPr>
        <p:spPr>
          <a:xfrm>
            <a:off x="4430250" y="5597494"/>
            <a:ext cx="2418877" cy="339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Fomento a través de recursos adaptados a necesidades específicas.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9025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B469-E200-A8E6-9E0D-450DB028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69750" y="1055870"/>
            <a:ext cx="13042821" cy="134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2400" b="1" dirty="0">
                <a:solidFill>
                  <a:srgbClr val="001F3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Retos y Desafíos del Aprendizaje Adaptativo y Agentes Inteligentes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618980" y="2087650"/>
            <a:ext cx="484823" cy="484823"/>
          </a:xfrm>
          <a:prstGeom prst="roundRect">
            <a:avLst>
              <a:gd name="adj" fmla="val 1886"/>
            </a:avLst>
          </a:prstGeom>
          <a:solidFill>
            <a:srgbClr val="000000"/>
          </a:solidFill>
          <a:ln w="22860">
            <a:solidFill>
              <a:srgbClr val="2B336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3168" y="2168374"/>
            <a:ext cx="136446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2319186" y="2087650"/>
            <a:ext cx="5713571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Privacidad y Ética en la Recolección de Datos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2319186" y="2890012"/>
            <a:ext cx="5713571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Es esencial garantizar la seguridad y el uso responsable de la información de los estudiantes, estableciendo protocolos éticos </a:t>
            </a:r>
            <a:r>
              <a:rPr lang="en-US" sz="16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rigurosos</a:t>
            </a:r>
            <a:r>
              <a:rPr lang="en-US" sz="16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. Ley de Protección de datos.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8248142" y="2087650"/>
            <a:ext cx="484823" cy="484823"/>
          </a:xfrm>
          <a:prstGeom prst="roundRect">
            <a:avLst>
              <a:gd name="adj" fmla="val 1886"/>
            </a:avLst>
          </a:prstGeom>
          <a:solidFill>
            <a:srgbClr val="000000"/>
          </a:solidFill>
          <a:ln w="22860">
            <a:solidFill>
              <a:srgbClr val="35A6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89826" y="2168374"/>
            <a:ext cx="201335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2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8948348" y="2087650"/>
            <a:ext cx="427922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Sesgos en los Algoritmos de IA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948348" y="2553422"/>
            <a:ext cx="5713571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La inteligencia artificial debe ser diseñada con equidad para evitar reforzar desigualdades en el aprendizaje, requiriendo una revisión constante de los algoritmos.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18980" y="4390438"/>
            <a:ext cx="484823" cy="484823"/>
          </a:xfrm>
          <a:prstGeom prst="roundRect">
            <a:avLst>
              <a:gd name="adj" fmla="val 1886"/>
            </a:avLst>
          </a:prstGeom>
          <a:solidFill>
            <a:srgbClr val="000000"/>
          </a:solidFill>
          <a:ln w="22860">
            <a:solidFill>
              <a:srgbClr val="3756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61021" y="4471162"/>
            <a:ext cx="200739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3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2319186" y="4390438"/>
            <a:ext cx="5072896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Equidad en el Acceso a la Tecnología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2319186" y="4856210"/>
            <a:ext cx="5713571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No todos los estudiantes tienen el mismo acceso a dispositivos y conectividad, lo que puede generar brechas educativas que deben ser abordadas.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8248142" y="4390438"/>
            <a:ext cx="484823" cy="484823"/>
          </a:xfrm>
          <a:prstGeom prst="roundRect">
            <a:avLst>
              <a:gd name="adj" fmla="val 1886"/>
            </a:avLst>
          </a:prstGeom>
          <a:solidFill>
            <a:srgbClr val="000000"/>
          </a:solidFill>
          <a:ln w="22860">
            <a:solidFill>
              <a:srgbClr val="506BF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79229" y="4471162"/>
            <a:ext cx="222647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4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8948348" y="4390438"/>
            <a:ext cx="5713571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30303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Formación Docente y Resistencia al Cambio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948348" y="5192800"/>
            <a:ext cx="5713571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Los profesores necesitan capacitación en nuevas metodologías y herramientas tecnológicas. La transición hacia modelos basados en IA </a:t>
            </a:r>
            <a:r>
              <a:rPr lang="en-US" sz="1650" dirty="0" err="1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requiere</a:t>
            </a:r>
            <a:r>
              <a:rPr lang="en-US" sz="165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 </a:t>
            </a:r>
            <a:r>
              <a:rPr lang="en-US" sz="1650" dirty="0" smtClean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desaprender y aprender.</a:t>
            </a:r>
            <a:endParaRPr lang="en-US" sz="1650" dirty="0"/>
          </a:p>
        </p:txBody>
      </p:sp>
      <p:sp>
        <p:nvSpPr>
          <p:cNvPr id="19" name="Text 11"/>
          <p:cNvSpPr/>
          <p:nvPr/>
        </p:nvSpPr>
        <p:spPr>
          <a:xfrm>
            <a:off x="3531539" y="6965460"/>
            <a:ext cx="755642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Gotham" pitchFamily="34" charset="0"/>
                <a:ea typeface="Gotham" pitchFamily="34" charset="-122"/>
                <a:cs typeface="Gotham" pitchFamily="34" charset="-120"/>
              </a:rPr>
              <a:t>Última reflexión: "No eres solo lo que estudiaste… eres lo que decides aprender desde hoy."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5355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5C41AC28-5814-C84B-A646-C59141FF0378}"/>
              </a:ext>
            </a:extLst>
          </p:cNvPr>
          <p:cNvSpPr/>
          <p:nvPr/>
        </p:nvSpPr>
        <p:spPr>
          <a:xfrm>
            <a:off x="4997320" y="4703422"/>
            <a:ext cx="7005347" cy="885948"/>
          </a:xfrm>
          <a:prstGeom prst="rect">
            <a:avLst/>
          </a:prstGeom>
          <a:noFill/>
          <a:ln>
            <a:noFill/>
          </a:ln>
        </p:spPr>
        <p:txBody>
          <a:bodyPr wrap="square" lIns="109728" tIns="54864" rIns="109728" bIns="54864" numCol="1" spcCol="457200">
            <a:spAutoFit/>
          </a:bodyPr>
          <a:lstStyle/>
          <a:p>
            <a:pPr>
              <a:lnSpc>
                <a:spcPts val="5550"/>
              </a:lnSpc>
            </a:pPr>
            <a:r>
              <a:rPr lang="en-US" sz="7200" b="1" dirty="0" smtClean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  <a:cs typeface="Gotham Bold" pitchFamily="34" charset="-120"/>
              </a:rPr>
              <a:t>Gracias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41AC28-5814-C84B-A646-C59141FF0378}"/>
              </a:ext>
            </a:extLst>
          </p:cNvPr>
          <p:cNvSpPr/>
          <p:nvPr/>
        </p:nvSpPr>
        <p:spPr>
          <a:xfrm>
            <a:off x="2058851" y="6742989"/>
            <a:ext cx="8531328" cy="708527"/>
          </a:xfrm>
          <a:prstGeom prst="rect">
            <a:avLst/>
          </a:prstGeom>
          <a:noFill/>
          <a:ln>
            <a:noFill/>
          </a:ln>
        </p:spPr>
        <p:txBody>
          <a:bodyPr wrap="square" lIns="109728" tIns="54864" rIns="109728" bIns="54864" numCol="1" spcCol="457200">
            <a:spAutoFit/>
          </a:bodyPr>
          <a:lstStyle/>
          <a:p>
            <a:pPr>
              <a:lnSpc>
                <a:spcPts val="5550"/>
              </a:lnSpc>
            </a:pPr>
            <a:r>
              <a:rPr lang="en-US" b="1" dirty="0" smtClean="0">
                <a:solidFill>
                  <a:schemeClr val="bg1"/>
                </a:solidFill>
                <a:latin typeface="Gotham Bold" pitchFamily="34" charset="0"/>
                <a:ea typeface="Gotham Bold" pitchFamily="34" charset="-122"/>
              </a:rPr>
              <a:t>tmo@cedia.org.ec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9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4e9eec9-99f3-4f1b-9c80-6eb79894e0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782D02BB20354690B016A19FA74608" ma:contentTypeVersion="18" ma:contentTypeDescription="Crear nuevo documento." ma:contentTypeScope="" ma:versionID="66c2eb72839a0c928769b2c8b70ce5e6">
  <xsd:schema xmlns:xsd="http://www.w3.org/2001/XMLSchema" xmlns:xs="http://www.w3.org/2001/XMLSchema" xmlns:p="http://schemas.microsoft.com/office/2006/metadata/properties" xmlns:ns3="54e9eec9-99f3-4f1b-9c80-6eb79894e0a5" xmlns:ns4="c2b86808-ae8f-4484-b309-78fcad771b3c" targetNamespace="http://schemas.microsoft.com/office/2006/metadata/properties" ma:root="true" ma:fieldsID="71cb38b7bd77dbe4abb773dfb137df6f" ns3:_="" ns4:_="">
    <xsd:import namespace="54e9eec9-99f3-4f1b-9c80-6eb79894e0a5"/>
    <xsd:import namespace="c2b86808-ae8f-4484-b309-78fcad771b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9eec9-99f3-4f1b-9c80-6eb79894e0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b86808-ae8f-4484-b309-78fcad771b3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2F87EF-753B-4D37-989A-B3F571CC72BE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2b86808-ae8f-4484-b309-78fcad771b3c"/>
    <ds:schemaRef ds:uri="http://purl.org/dc/terms/"/>
    <ds:schemaRef ds:uri="http://www.w3.org/XML/1998/namespace"/>
    <ds:schemaRef ds:uri="http://schemas.microsoft.com/office/infopath/2007/PartnerControls"/>
    <ds:schemaRef ds:uri="54e9eec9-99f3-4f1b-9c80-6eb79894e0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8FCD78D-1E34-42A9-A511-B3C3AA0BEE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e9eec9-99f3-4f1b-9c80-6eb79894e0a5"/>
    <ds:schemaRef ds:uri="c2b86808-ae8f-4484-b309-78fcad771b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049AD2-B867-4AB8-9D46-DB3875CA9E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2673</TotalTime>
  <Words>1105</Words>
  <Application>Microsoft Office PowerPoint</Application>
  <PresentationFormat>Personalizado</PresentationFormat>
  <Paragraphs>118</Paragraphs>
  <Slides>17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ＭＳ Ｐゴシック</vt:lpstr>
      <vt:lpstr>ＭＳ Ｐゴシック</vt:lpstr>
      <vt:lpstr>Arial</vt:lpstr>
      <vt:lpstr>Calibri</vt:lpstr>
      <vt:lpstr>Gotham</vt:lpstr>
      <vt:lpstr>Gotham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Javier Valdiviezo</cp:lastModifiedBy>
  <cp:revision>111</cp:revision>
  <dcterms:created xsi:type="dcterms:W3CDTF">2025-02-21T21:04:52Z</dcterms:created>
  <dcterms:modified xsi:type="dcterms:W3CDTF">2025-05-05T21:35:17Z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0x010100DB782D02BB20354690B016A19FA74608</vt:lpwstr>
  </property>
</Properties>
</file>